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292" r:id="rId3"/>
    <p:sldId id="293" r:id="rId4"/>
    <p:sldId id="295" r:id="rId5"/>
    <p:sldId id="294" r:id="rId6"/>
    <p:sldId id="296" r:id="rId7"/>
    <p:sldId id="297" r:id="rId8"/>
    <p:sldId id="298" r:id="rId9"/>
    <p:sldId id="299" r:id="rId10"/>
    <p:sldId id="302" r:id="rId11"/>
    <p:sldId id="300" r:id="rId12"/>
    <p:sldId id="303" r:id="rId13"/>
    <p:sldId id="304" r:id="rId14"/>
    <p:sldId id="301" r:id="rId15"/>
    <p:sldId id="305" r:id="rId16"/>
    <p:sldId id="306" r:id="rId17"/>
    <p:sldId id="307" r:id="rId18"/>
    <p:sldId id="309" r:id="rId19"/>
    <p:sldId id="308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64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D15A1-F801-494C-AB19-03E8743C3E4C}" type="datetimeFigureOut">
              <a:rPr lang="en-GB" smtClean="0"/>
              <a:t>27/12/2021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F4D97E-7913-4A3C-98AA-586E6405C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646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89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8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948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373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980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49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83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9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4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3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1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F51B6-8ED7-4731-9F8A-803721F11950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5050E-5B14-4A51-8874-D6A1FFF3AD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492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zahra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college of medicine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830431"/>
            <a:ext cx="9144000" cy="997528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790700" y="893619"/>
            <a:ext cx="5562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kern="0" dirty="0">
                <a:solidFill>
                  <a:srgbClr val="000000"/>
                </a:solidFill>
              </a:rPr>
              <a:t>Academic year </a:t>
            </a:r>
            <a:r>
              <a:rPr lang="en-US" sz="2800" b="1" kern="0" dirty="0" smtClean="0">
                <a:solidFill>
                  <a:srgbClr val="000000"/>
                </a:solidFill>
              </a:rPr>
              <a:t>2021-2022</a:t>
            </a:r>
            <a:endParaRPr lang="en-US" sz="2800" b="1" kern="0" dirty="0">
              <a:solidFill>
                <a:srgbClr val="000000"/>
              </a:solidFill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kern="0" dirty="0" smtClean="0">
                <a:solidFill>
                  <a:srgbClr val="000000"/>
                </a:solidFill>
              </a:rPr>
              <a:t>2nd </a:t>
            </a:r>
            <a:r>
              <a:rPr lang="en-US" sz="2800" b="1" kern="0" dirty="0">
                <a:solidFill>
                  <a:srgbClr val="000000"/>
                </a:solidFill>
              </a:rPr>
              <a:t>year </a:t>
            </a:r>
            <a:r>
              <a:rPr lang="en-US" sz="2800" b="1" kern="0" dirty="0" smtClean="0">
                <a:solidFill>
                  <a:srgbClr val="000000"/>
                </a:solidFill>
              </a:rPr>
              <a:t>S-3</a:t>
            </a:r>
            <a:endParaRPr lang="en-US" sz="2800" b="1" kern="0" dirty="0">
              <a:solidFill>
                <a:srgbClr val="0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-32219"/>
            <a:ext cx="798645" cy="71329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12799" y="1793822"/>
            <a:ext cx="76015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Cardiovascular Module </a:t>
            </a:r>
          </a:p>
          <a:p>
            <a:pPr lvl="0" defTabSz="914400">
              <a:defRPr/>
            </a:pPr>
            <a:r>
              <a:rPr lang="en-GB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Session: </a:t>
            </a:r>
            <a:r>
              <a:rPr lang="en-GB" b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Date</a:t>
            </a:r>
            <a:r>
              <a:rPr lang="en-GB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b="1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5/1/2021</a:t>
            </a:r>
            <a:endParaRPr lang="en-GB" b="1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914400">
              <a:defRPr/>
            </a:pPr>
            <a:r>
              <a:rPr kumimoji="0" lang="en-US" b="1" i="1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Lecture </a:t>
            </a:r>
            <a:r>
              <a:rPr kumimoji="0" lang="en-US" b="1" i="1" u="sng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b="1" i="1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kumimoji="0" lang="en-US" b="1" i="1" u="sng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shock</a:t>
            </a:r>
            <a:endParaRPr kumimoji="0" lang="en-US" b="1" i="1" u="sng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12799" y="2840262"/>
            <a:ext cx="767541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Module staff:</a:t>
            </a:r>
          </a:p>
          <a:p>
            <a:r>
              <a:rPr lang="en-GB" b="1" dirty="0">
                <a:latin typeface="Times New Roman" panose="02020603050405020304" pitchFamily="18" charset="0"/>
              </a:rPr>
              <a:t>Dr </a:t>
            </a:r>
            <a:r>
              <a:rPr lang="en-GB" b="1" dirty="0" err="1" smtClean="0">
                <a:latin typeface="Times New Roman" panose="02020603050405020304" pitchFamily="18" charset="0"/>
              </a:rPr>
              <a:t>Firas</a:t>
            </a:r>
            <a:r>
              <a:rPr lang="en-GB" b="1" dirty="0" smtClean="0">
                <a:latin typeface="Times New Roman" panose="02020603050405020304" pitchFamily="18" charset="0"/>
              </a:rPr>
              <a:t> Rashid (Module leader)</a:t>
            </a:r>
            <a:r>
              <a:rPr lang="en-GB" dirty="0">
                <a:latin typeface="Times New Roman" panose="02020603050405020304" pitchFamily="18" charset="0"/>
              </a:rPr>
              <a:t> </a:t>
            </a:r>
            <a:r>
              <a:rPr lang="en-GB" dirty="0" smtClean="0">
                <a:latin typeface="Times New Roman" panose="02020603050405020304" pitchFamily="18" charset="0"/>
              </a:rPr>
              <a:t>            </a:t>
            </a:r>
            <a:r>
              <a:rPr lang="en-GB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Dr </a:t>
            </a:r>
            <a:r>
              <a:rPr lang="en-GB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Amed</a:t>
            </a:r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Bader </a:t>
            </a:r>
            <a:r>
              <a:rPr lang="en-GB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(module co-leader)                                Dr </a:t>
            </a:r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</a:rPr>
              <a:t>Jawad </a:t>
            </a:r>
            <a:r>
              <a:rPr lang="en-GB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Ramadhan                                 Dr </a:t>
            </a:r>
            <a:r>
              <a:rPr lang="en-GB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Nawal</a:t>
            </a:r>
            <a:r>
              <a:rPr lang="en-GB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Mustafa                               </a:t>
            </a:r>
            <a:r>
              <a:rPr lang="en-GB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Dr Mohammed </a:t>
            </a:r>
            <a:r>
              <a:rPr lang="en-GB" b="1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Adil</a:t>
            </a:r>
            <a:r>
              <a:rPr lang="en-GB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                                   </a:t>
            </a:r>
            <a:r>
              <a:rPr lang="en-GB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Dr </a:t>
            </a:r>
            <a:r>
              <a:rPr lang="en-GB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Nehaya</a:t>
            </a:r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Al-</a:t>
            </a:r>
            <a:r>
              <a:rPr lang="en-GB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Aubody</a:t>
            </a:r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</a:t>
            </a:r>
            <a:r>
              <a:rPr lang="en-GB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Dr </a:t>
            </a:r>
            <a:r>
              <a:rPr lang="en-GB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Amer</a:t>
            </a:r>
            <a:r>
              <a:rPr lang="en-GB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Qasim</a:t>
            </a:r>
            <a:r>
              <a:rPr lang="en-GB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               Dr </a:t>
            </a:r>
            <a:r>
              <a:rPr lang="en-GB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Hadeel</a:t>
            </a:r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S. Al Ali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       </a:t>
            </a:r>
            <a:r>
              <a:rPr lang="en-GB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Dr </a:t>
            </a:r>
            <a:r>
              <a:rPr lang="en-GB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Asaad</a:t>
            </a:r>
            <a:r>
              <a:rPr lang="en-GB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Hassan                                        Dr Hussain Abdul Ameer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Dr. Ammar </a:t>
            </a:r>
            <a:r>
              <a:rPr lang="en-US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Salih</a:t>
            </a:r>
            <a:endParaRPr lang="en-GB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5700" y="5830431"/>
            <a:ext cx="1638299" cy="99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309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904"/>
    </mc:Choice>
    <mc:Fallback xmlns="">
      <p:transition spd="slow" advTm="40904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zahra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college of medicine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830431"/>
            <a:ext cx="9144000" cy="997528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-32219"/>
            <a:ext cx="798645" cy="71329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4034" y="5828128"/>
            <a:ext cx="1639966" cy="999831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939211"/>
              </p:ext>
            </p:extLst>
          </p:nvPr>
        </p:nvGraphicFramePr>
        <p:xfrm>
          <a:off x="1312605" y="2190876"/>
          <a:ext cx="6435213" cy="214834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167929">
                  <a:extLst>
                    <a:ext uri="{9D8B030D-6E8A-4147-A177-3AD203B41FA5}">
                      <a16:colId xmlns:a16="http://schemas.microsoft.com/office/drawing/2014/main" val="987749828"/>
                    </a:ext>
                  </a:extLst>
                </a:gridCol>
                <a:gridCol w="1123524">
                  <a:extLst>
                    <a:ext uri="{9D8B030D-6E8A-4147-A177-3AD203B41FA5}">
                      <a16:colId xmlns:a16="http://schemas.microsoft.com/office/drawing/2014/main" val="3029558499"/>
                    </a:ext>
                  </a:extLst>
                </a:gridCol>
                <a:gridCol w="899633">
                  <a:extLst>
                    <a:ext uri="{9D8B030D-6E8A-4147-A177-3AD203B41FA5}">
                      <a16:colId xmlns:a16="http://schemas.microsoft.com/office/drawing/2014/main" val="1240278457"/>
                    </a:ext>
                  </a:extLst>
                </a:gridCol>
                <a:gridCol w="1004221">
                  <a:extLst>
                    <a:ext uri="{9D8B030D-6E8A-4147-A177-3AD203B41FA5}">
                      <a16:colId xmlns:a16="http://schemas.microsoft.com/office/drawing/2014/main" val="3063650756"/>
                    </a:ext>
                  </a:extLst>
                </a:gridCol>
                <a:gridCol w="1239906">
                  <a:extLst>
                    <a:ext uri="{9D8B030D-6E8A-4147-A177-3AD203B41FA5}">
                      <a16:colId xmlns:a16="http://schemas.microsoft.com/office/drawing/2014/main" val="2318573521"/>
                    </a:ext>
                  </a:extLst>
                </a:gridCol>
              </a:tblGrid>
              <a:tr h="537087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Shock</a:t>
                      </a:r>
                      <a:r>
                        <a:rPr lang="en-GB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types</a:t>
                      </a:r>
                      <a:endParaRPr lang="en-GB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</a:t>
                      </a:r>
                      <a:endParaRPr lang="en-GB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</a:t>
                      </a:r>
                      <a:endParaRPr lang="en-GB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SVR</a:t>
                      </a:r>
                      <a:endParaRPr lang="en-GB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preload</a:t>
                      </a:r>
                      <a:endParaRPr lang="en-GB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666255"/>
                  </a:ext>
                </a:extLst>
              </a:tr>
              <a:tr h="537087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cardiogenic</a:t>
                      </a:r>
                      <a:endParaRPr lang="en-GB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↓</a:t>
                      </a:r>
                      <a:endParaRPr lang="en-GB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169090"/>
                  </a:ext>
                </a:extLst>
              </a:tr>
              <a:tr h="537087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Distributive </a:t>
                      </a:r>
                      <a:endParaRPr lang="en-GB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↓</a:t>
                      </a:r>
                      <a:endParaRPr lang="en-GB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→↑</a:t>
                      </a:r>
                      <a:endParaRPr lang="en-GB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cause</a:t>
                      </a:r>
                      <a:endParaRPr lang="en-GB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808783"/>
                  </a:ext>
                </a:extLst>
              </a:tr>
              <a:tr h="537087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Hypovolemic</a:t>
                      </a:r>
                      <a:r>
                        <a:rPr lang="en-GB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↓</a:t>
                      </a:r>
                      <a:endParaRPr lang="en-GB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90072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26026" y="1113796"/>
            <a:ext cx="8008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Haemodynamic parameter in different type of shock</a:t>
            </a:r>
            <a:endParaRPr lang="en-GB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105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904"/>
    </mc:Choice>
    <mc:Fallback xmlns="">
      <p:transition spd="slow" advTm="40904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zahra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college of medicine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830431"/>
            <a:ext cx="9144000" cy="997528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-32219"/>
            <a:ext cx="798645" cy="71329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4034" y="5828128"/>
            <a:ext cx="1639966" cy="9998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2116" y="1307690"/>
            <a:ext cx="820993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Symptoms and sign of shock:</a:t>
            </a:r>
          </a:p>
          <a:p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Dizziness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Lethargy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Cold extremities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Syncope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Feature of underlying disease 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Hypotension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Tachycardia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Rapid shallow respiration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Decrease urine output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MOF 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25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904"/>
    </mc:Choice>
    <mc:Fallback xmlns="">
      <p:transition spd="slow" advTm="40904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35363" y="-1"/>
            <a:ext cx="9179363" cy="704275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090371" y="0"/>
            <a:ext cx="3901229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37371" y="0"/>
            <a:ext cx="3901229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zahra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college of medicine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35363" y="5830431"/>
            <a:ext cx="9179363" cy="997528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7912" y="-32219"/>
            <a:ext cx="801734" cy="71329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7692" y="5828128"/>
            <a:ext cx="1646308" cy="9998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82801"/>
            <a:ext cx="9109587" cy="1892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082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904"/>
    </mc:Choice>
    <mc:Fallback xmlns="">
      <p:transition spd="slow" advTm="40904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zahra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college of medicine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830431"/>
            <a:ext cx="9144000" cy="997528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-32219"/>
            <a:ext cx="798645" cy="71329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4034" y="5828128"/>
            <a:ext cx="1639966" cy="9998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2619" y="1081549"/>
            <a:ext cx="8013291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:</a:t>
            </a:r>
          </a:p>
          <a:p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cardiac output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tissue perfusion 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plan of action should be based on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Primary problem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Adequate fluid replacement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Improving myocardial contractility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Correction acid base disturbances</a:t>
            </a:r>
          </a:p>
          <a:p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779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904"/>
    </mc:Choice>
    <mc:Fallback xmlns="">
      <p:transition spd="slow" advTm="40904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zahra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college of medicine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830431"/>
            <a:ext cx="9144000" cy="997528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-32219"/>
            <a:ext cx="798645" cy="71329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4034" y="5828128"/>
            <a:ext cx="1639966" cy="9998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0724" y="1120878"/>
            <a:ext cx="80732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Haemorrhage</a:t>
            </a:r>
            <a:endParaRPr lang="en-GB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 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bleeding (compression, tourniquet, surgical haemostasis).</a:t>
            </a:r>
            <a:b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 group</a:t>
            </a:r>
            <a:r>
              <a:rPr lang="en-GB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Priority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restore vascular volume as quickly as </a:t>
            </a:r>
            <a:r>
              <a:rPr lang="en-GB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Insert 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peripheral IV lines (2 catheters 16G in adults).</a:t>
            </a:r>
            <a:b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Ringer lactate or 0.9% sodium chloride: replace 3 times the estimated </a:t>
            </a:r>
            <a:r>
              <a:rPr lang="en-GB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losses and/or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plasma substitute: replace 1.5 times the estimated </a:t>
            </a:r>
            <a:r>
              <a:rPr lang="en-GB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losses.</a:t>
            </a:r>
            <a:endParaRPr lang="en-GB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Transfuse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classically once estimated blood loss represents approximately 30 to 40% of blood volume (25% in children).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54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904"/>
    </mc:Choice>
    <mc:Fallback xmlns="">
      <p:transition spd="slow" advTm="40904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zahra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college of medicine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830431"/>
            <a:ext cx="9144000" cy="997528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-32219"/>
            <a:ext cx="798645" cy="71329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4034" y="5828128"/>
            <a:ext cx="1639966" cy="9998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0724" y="1120878"/>
            <a:ext cx="807329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Severe anaphylactic reaction</a:t>
            </a:r>
          </a:p>
          <a:p>
            <a:endParaRPr lang="en-GB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the causal agent and remove </a:t>
            </a:r>
            <a:r>
              <a:rPr lang="en-GB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it.</a:t>
            </a:r>
          </a:p>
          <a:p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Administer 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epinephrine 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adrenaline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IM, into the anterolateral part of the thigh, in the event of hypotension,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pharyngolaryngeal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oedema, or breathing </a:t>
            </a:r>
            <a:r>
              <a:rPr lang="en-GB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difficulties</a:t>
            </a:r>
          </a:p>
          <a:p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dminister 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rapidly 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Ringer lactate 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 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0.9% sodium </a:t>
            </a:r>
            <a:r>
              <a:rPr lang="en-GB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chloride</a:t>
            </a:r>
            <a:r>
              <a:rPr lang="en-GB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GB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84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904"/>
    </mc:Choice>
    <mc:Fallback xmlns="">
      <p:transition spd="slow" advTm="40904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zahra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college of medicine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830431"/>
            <a:ext cx="9144000" cy="997528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-32219"/>
            <a:ext cx="798645" cy="71329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4034" y="5828128"/>
            <a:ext cx="1639966" cy="9998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0724" y="1120878"/>
            <a:ext cx="807329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Septic </a:t>
            </a:r>
            <a:r>
              <a:rPr lang="en-GB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shock:</a:t>
            </a:r>
          </a:p>
          <a:p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Vascular fluid replacement with 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Ringer lactate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or 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0.9% sodium chloride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or 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plasma substitute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GB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vasoconstrictors:( </a:t>
            </a:r>
            <a:r>
              <a:rPr lang="en-GB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dopamine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GB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epinephrine)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 for the origin of the </a:t>
            </a:r>
            <a:r>
              <a:rPr lang="en-GB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 and administer antibiotic 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therapy according to the origin of </a:t>
            </a:r>
            <a:r>
              <a:rPr lang="en-GB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infection.</a:t>
            </a:r>
            <a:r>
              <a:rPr lang="en-GB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85439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904"/>
    </mc:Choice>
    <mc:Fallback xmlns="">
      <p:transition spd="slow" advTm="40904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zahra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college of medicine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830431"/>
            <a:ext cx="9144000" cy="997528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-32219"/>
            <a:ext cx="798645" cy="71329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4034" y="5828128"/>
            <a:ext cx="1639966" cy="9998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0724" y="1120878"/>
            <a:ext cx="8073294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Cardiogenic shock</a:t>
            </a:r>
          </a:p>
          <a:p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objective is to restore efficient cardiac output. The treatment of cardiogenic shock depends on its mechanism</a:t>
            </a:r>
            <a:r>
              <a:rPr lang="en-GB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GB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Acute left heart failure with pulmonary </a:t>
            </a:r>
            <a:r>
              <a:rPr lang="en-GB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oedema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Cardiac 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tamponade: restricted cardiac filling as a result of </a:t>
            </a:r>
            <a:r>
              <a:rPr lang="en-GB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haemopericardium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GB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pericarditis.requires</a:t>
            </a:r>
            <a:r>
              <a:rPr lang="en-GB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immediate pericardial tap after restoration of circulating volume.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Tension </a:t>
            </a: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pneumothorax: drainage of the pneumothorax.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Symptomatic pulmonary embolism: treat with an anticoagulant in a hospital setting.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5878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904"/>
    </mc:Choice>
    <mc:Fallback xmlns="">
      <p:transition spd="slow" advTm="40904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zahra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college of medicine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830431"/>
            <a:ext cx="9144000" cy="997528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-32219"/>
            <a:ext cx="798645" cy="71329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4034" y="5828128"/>
            <a:ext cx="1639966" cy="9998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68595" y="2300749"/>
            <a:ext cx="80732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References:</a:t>
            </a:r>
          </a:p>
          <a:p>
            <a:r>
              <a:rPr lang="en-GB" dirty="0" smtClean="0"/>
              <a:t>1- Davidson 23</a:t>
            </a:r>
            <a:r>
              <a:rPr lang="en-GB" baseline="30000" dirty="0" smtClean="0"/>
              <a:t>rd</a:t>
            </a:r>
            <a:r>
              <a:rPr lang="en-GB" dirty="0" smtClean="0"/>
              <a:t> ed. Text book of internal medicine </a:t>
            </a:r>
          </a:p>
          <a:p>
            <a:r>
              <a:rPr lang="en-GB" dirty="0" smtClean="0"/>
              <a:t>2- MKSAP </a:t>
            </a:r>
            <a:r>
              <a:rPr lang="en-GB" dirty="0" smtClean="0"/>
              <a:t>2018 </a:t>
            </a:r>
          </a:p>
        </p:txBody>
      </p:sp>
    </p:spTree>
    <p:extLst>
      <p:ext uri="{BB962C8B-B14F-4D97-AF65-F5344CB8AC3E}">
        <p14:creationId xmlns:p14="http://schemas.microsoft.com/office/powerpoint/2010/main" val="1976491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904"/>
    </mc:Choice>
    <mc:Fallback xmlns="">
      <p:transition spd="slow" advTm="40904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zahra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college of medicine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830431"/>
            <a:ext cx="9144000" cy="997528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-32219"/>
            <a:ext cx="798645" cy="71329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4034" y="5828128"/>
            <a:ext cx="1639966" cy="99983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811608" y="2598626"/>
            <a:ext cx="316682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rgbClr val="00B050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Thank you</a:t>
            </a:r>
          </a:p>
          <a:p>
            <a:pPr algn="ctr"/>
            <a:endParaRPr lang="en-US" sz="5400" b="1" cap="none" spc="0" dirty="0">
              <a:ln w="13462">
                <a:solidFill>
                  <a:srgbClr val="00B050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4325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904"/>
    </mc:Choice>
    <mc:Fallback xmlns="">
      <p:transition spd="slow" advTm="4090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zahra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college of medicine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830431"/>
            <a:ext cx="9144000" cy="997528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6400" y="736492"/>
            <a:ext cx="8442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</a:t>
            </a:r>
            <a:endParaRPr lang="en-US" sz="2800" b="1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-32219"/>
            <a:ext cx="798645" cy="71329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4034" y="5828128"/>
            <a:ext cx="1639966" cy="999831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406400" y="1938138"/>
            <a:ext cx="83404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the end of lecture we should be able to:</a:t>
            </a: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define shock</a:t>
            </a: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 classify shock according to stage and cause</a:t>
            </a: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 know the clinical manifestation of shock</a:t>
            </a: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 haemodynamic parameter changes in shock </a:t>
            </a: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 Brief outline in management of shock  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090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904"/>
    </mc:Choice>
    <mc:Fallback xmlns="">
      <p:transition spd="slow" advTm="40904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zahra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college of medicine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830431"/>
            <a:ext cx="9144000" cy="997528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-32219"/>
            <a:ext cx="798645" cy="71329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4034" y="5828128"/>
            <a:ext cx="1639966" cy="9998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3407" y="904057"/>
            <a:ext cx="878512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Shock definition:</a:t>
            </a:r>
          </a:p>
          <a:p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Shock is a life threating situation due to poor tissue perfusion with impaired cellular metabolism , manifested in turn by serious pathophysiological abnormalities </a:t>
            </a:r>
            <a:r>
              <a:rPr lang="en-GB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(Baily and love).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Shock is a term used to describe the clinical syndrome that develops when there is critical impairment of tissue perfusion due to some form of acute circulatory failure </a:t>
            </a:r>
            <a:r>
              <a:rPr lang="en-GB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(Davidson).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Shock maybe defined as inadequate delivery of oxygen and nutrients to maintain normal tissue and cellular function </a:t>
            </a:r>
            <a:r>
              <a:rPr lang="en-GB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(Schwartz’s).</a:t>
            </a:r>
            <a:endParaRPr lang="en-GB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851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904"/>
    </mc:Choice>
    <mc:Fallback xmlns="">
      <p:transition spd="slow" advTm="40904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zahra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college of medicine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830431"/>
            <a:ext cx="9144000" cy="997528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-32219"/>
            <a:ext cx="798645" cy="71329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4034" y="5828128"/>
            <a:ext cx="1639966" cy="9998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3407" y="904057"/>
            <a:ext cx="8785123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of shock:</a:t>
            </a:r>
          </a:p>
          <a:p>
            <a:endParaRPr lang="en-GB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Septic</a:t>
            </a:r>
            <a:r>
              <a:rPr lang="en-GB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shock(distributive)</a:t>
            </a:r>
            <a:r>
              <a:rPr lang="en-GB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from bacteria multiplying in the blood and releasing toxins. Common causes of this are pneumonia, urinary tract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infections.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Anaphylactic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shock(distributive)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is a type of severe hypersensitivity or allergic reaction. Causes include 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allergy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insect stings, medicines, or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foods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Cardiogenic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shock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happens when the heart is damaged and unable to supply sufficient blood to the body. This can be the end result of a heart attack or congestive heart failure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9425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904"/>
    </mc:Choice>
    <mc:Fallback xmlns="">
      <p:transition spd="slow" advTm="40904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zahra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college of medicine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830431"/>
            <a:ext cx="9144000" cy="997528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-32219"/>
            <a:ext cx="798645" cy="71329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4034" y="5828128"/>
            <a:ext cx="1639966" cy="9998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" y="1936444"/>
            <a:ext cx="87851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Hypovolemic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shock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is caused by severe blood and fluid loss, such as from traumatic bodily injury, which makes the heart unable to pump enough blood to the body.</a:t>
            </a:r>
          </a:p>
          <a:p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Neurogenic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shock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is caused by 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spinal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cord injury, usually as a result of a traumatic accident or injury.</a:t>
            </a:r>
          </a:p>
        </p:txBody>
      </p:sp>
    </p:spTree>
    <p:extLst>
      <p:ext uri="{BB962C8B-B14F-4D97-AF65-F5344CB8AC3E}">
        <p14:creationId xmlns:p14="http://schemas.microsoft.com/office/powerpoint/2010/main" val="333461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904"/>
    </mc:Choice>
    <mc:Fallback xmlns="">
      <p:transition spd="slow" advTm="40904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zahra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college of medicine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830431"/>
            <a:ext cx="9144000" cy="997528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-32219"/>
            <a:ext cx="798645" cy="71329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4034" y="5828128"/>
            <a:ext cx="1639966" cy="9998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369" y="1558413"/>
            <a:ext cx="8175522" cy="424651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45689" y="869733"/>
            <a:ext cx="32544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Pathology of shock: </a:t>
            </a:r>
            <a:endParaRPr lang="en-GB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96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904"/>
    </mc:Choice>
    <mc:Fallback xmlns="">
      <p:transition spd="slow" advTm="40904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zahra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college of medicine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830431"/>
            <a:ext cx="9144000" cy="997528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-32219"/>
            <a:ext cx="798645" cy="71329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4034" y="5828128"/>
            <a:ext cx="1639966" cy="9998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70438" y="1135625"/>
            <a:ext cx="434094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↓</a:t>
            </a:r>
            <a:r>
              <a:rPr lang="en-GB" sz="2000" dirty="0" smtClean="0"/>
              <a:t> Effective circulatory blood volume </a:t>
            </a:r>
          </a:p>
          <a:p>
            <a:pPr algn="ctr"/>
            <a:r>
              <a:rPr lang="en-GB" sz="2000" dirty="0">
                <a:solidFill>
                  <a:srgbClr val="0070C0"/>
                </a:solidFill>
              </a:rPr>
              <a:t>↓</a:t>
            </a:r>
          </a:p>
          <a:p>
            <a:pPr algn="ctr"/>
            <a:r>
              <a:rPr lang="en-GB" sz="2000" b="1" dirty="0">
                <a:solidFill>
                  <a:srgbClr val="FF0000"/>
                </a:solidFill>
              </a:rPr>
              <a:t>↓</a:t>
            </a:r>
            <a:r>
              <a:rPr lang="en-GB" sz="2000" dirty="0"/>
              <a:t> </a:t>
            </a:r>
            <a:r>
              <a:rPr lang="en-GB" sz="2000" dirty="0" smtClean="0"/>
              <a:t>Venous return to the heart </a:t>
            </a:r>
          </a:p>
          <a:p>
            <a:pPr algn="ctr"/>
            <a:r>
              <a:rPr lang="en-GB" sz="2000" dirty="0">
                <a:solidFill>
                  <a:srgbClr val="0070C0"/>
                </a:solidFill>
              </a:rPr>
              <a:t>↓</a:t>
            </a:r>
          </a:p>
          <a:p>
            <a:pPr algn="ctr"/>
            <a:r>
              <a:rPr lang="en-GB" sz="2000" b="1" dirty="0">
                <a:solidFill>
                  <a:srgbClr val="FF0000"/>
                </a:solidFill>
              </a:rPr>
              <a:t>↓</a:t>
            </a:r>
            <a:r>
              <a:rPr lang="en-GB" sz="2000" dirty="0"/>
              <a:t> </a:t>
            </a:r>
            <a:r>
              <a:rPr lang="en-GB" sz="2000" dirty="0" smtClean="0"/>
              <a:t>Cardiac output</a:t>
            </a:r>
          </a:p>
          <a:p>
            <a:pPr algn="ctr"/>
            <a:r>
              <a:rPr lang="en-GB" sz="2000" dirty="0">
                <a:solidFill>
                  <a:srgbClr val="0070C0"/>
                </a:solidFill>
              </a:rPr>
              <a:t>↓</a:t>
            </a:r>
          </a:p>
          <a:p>
            <a:pPr algn="ctr"/>
            <a:r>
              <a:rPr lang="en-GB" sz="2000" b="1" dirty="0">
                <a:solidFill>
                  <a:srgbClr val="FF0000"/>
                </a:solidFill>
              </a:rPr>
              <a:t>↓</a:t>
            </a:r>
            <a:r>
              <a:rPr lang="en-GB" sz="2000" dirty="0"/>
              <a:t> </a:t>
            </a:r>
            <a:r>
              <a:rPr lang="en-GB" sz="2000" dirty="0" smtClean="0"/>
              <a:t>Blood flow</a:t>
            </a:r>
          </a:p>
          <a:p>
            <a:pPr algn="ctr"/>
            <a:r>
              <a:rPr lang="en-GB" sz="2000" dirty="0">
                <a:solidFill>
                  <a:srgbClr val="0070C0"/>
                </a:solidFill>
              </a:rPr>
              <a:t>↓</a:t>
            </a:r>
          </a:p>
          <a:p>
            <a:pPr algn="ctr"/>
            <a:r>
              <a:rPr lang="en-GB" sz="2000" b="1" dirty="0">
                <a:solidFill>
                  <a:srgbClr val="FF0000"/>
                </a:solidFill>
              </a:rPr>
              <a:t>↓</a:t>
            </a:r>
            <a:r>
              <a:rPr lang="en-GB" sz="2000" dirty="0"/>
              <a:t> </a:t>
            </a:r>
            <a:r>
              <a:rPr lang="en-GB" sz="2000" dirty="0" smtClean="0"/>
              <a:t>Supply of oxygen </a:t>
            </a:r>
          </a:p>
          <a:p>
            <a:pPr algn="ctr"/>
            <a:r>
              <a:rPr lang="en-GB" sz="2000" dirty="0">
                <a:solidFill>
                  <a:srgbClr val="0070C0"/>
                </a:solidFill>
              </a:rPr>
              <a:t>↓</a:t>
            </a:r>
          </a:p>
          <a:p>
            <a:pPr algn="ctr"/>
            <a:r>
              <a:rPr lang="en-GB" sz="2000" dirty="0" smtClean="0"/>
              <a:t>Anoxia </a:t>
            </a:r>
          </a:p>
          <a:p>
            <a:pPr algn="ctr"/>
            <a:r>
              <a:rPr lang="en-GB" sz="2000" dirty="0">
                <a:solidFill>
                  <a:srgbClr val="0070C0"/>
                </a:solidFill>
              </a:rPr>
              <a:t>↓</a:t>
            </a:r>
          </a:p>
          <a:p>
            <a:pPr algn="ctr"/>
            <a:r>
              <a:rPr lang="en-GB" sz="2000" dirty="0" smtClean="0"/>
              <a:t>Shock</a:t>
            </a:r>
          </a:p>
          <a:p>
            <a:pPr algn="ctr"/>
            <a:endParaRPr lang="en-GB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9161" y="1188709"/>
            <a:ext cx="326431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Hypovolemic shock</a:t>
            </a:r>
          </a:p>
          <a:p>
            <a:endParaRPr lang="en-GB" sz="2400" b="1" dirty="0">
              <a:solidFill>
                <a:srgbClr val="FF0000"/>
              </a:solidFill>
            </a:endParaRPr>
          </a:p>
          <a:p>
            <a:endParaRPr lang="en-GB" sz="2400" b="1" dirty="0" smtClean="0">
              <a:solidFill>
                <a:srgbClr val="FF0000"/>
              </a:solidFill>
            </a:endParaRPr>
          </a:p>
          <a:p>
            <a:endParaRPr lang="en-GB" sz="2400" b="1" dirty="0" smtClean="0">
              <a:solidFill>
                <a:srgbClr val="FF0000"/>
              </a:solidFill>
            </a:endParaRPr>
          </a:p>
          <a:p>
            <a:endParaRPr lang="en-GB" sz="2400" b="1" dirty="0" smtClean="0">
              <a:solidFill>
                <a:srgbClr val="FF0000"/>
              </a:solidFill>
            </a:endParaRPr>
          </a:p>
          <a:p>
            <a:r>
              <a:rPr lang="en-GB" sz="2400" b="1" dirty="0" smtClean="0">
                <a:solidFill>
                  <a:srgbClr val="FF0000"/>
                </a:solidFill>
              </a:rPr>
              <a:t>Septic shock </a:t>
            </a:r>
          </a:p>
          <a:p>
            <a:r>
              <a:rPr lang="en-GB" sz="2400" b="1" dirty="0" err="1" smtClean="0">
                <a:solidFill>
                  <a:srgbClr val="FF0000"/>
                </a:solidFill>
              </a:rPr>
              <a:t>Anaphlactic</a:t>
            </a:r>
            <a:r>
              <a:rPr lang="en-GB" sz="2400" b="1" dirty="0" smtClean="0">
                <a:solidFill>
                  <a:srgbClr val="FF0000"/>
                </a:solidFill>
              </a:rPr>
              <a:t> shock</a:t>
            </a:r>
          </a:p>
          <a:p>
            <a:endParaRPr lang="en-GB" sz="2400" b="1" dirty="0">
              <a:solidFill>
                <a:srgbClr val="FF0000"/>
              </a:solidFill>
            </a:endParaRPr>
          </a:p>
          <a:p>
            <a:endParaRPr lang="en-GB" sz="2400" b="1" dirty="0" smtClean="0">
              <a:solidFill>
                <a:srgbClr val="FF0000"/>
              </a:solidFill>
            </a:endParaRPr>
          </a:p>
          <a:p>
            <a:endParaRPr lang="en-GB" sz="2400" b="1" dirty="0">
              <a:solidFill>
                <a:srgbClr val="FF0000"/>
              </a:solidFill>
            </a:endParaRPr>
          </a:p>
          <a:p>
            <a:r>
              <a:rPr lang="en-GB" sz="2400" b="1" dirty="0" smtClean="0">
                <a:solidFill>
                  <a:srgbClr val="FF0000"/>
                </a:solidFill>
              </a:rPr>
              <a:t>Cardiogenic shock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2787445" y="1292942"/>
            <a:ext cx="1651820" cy="162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ight Arrow 16"/>
          <p:cNvSpPr/>
          <p:nvPr/>
        </p:nvSpPr>
        <p:spPr>
          <a:xfrm rot="19666420" flipV="1">
            <a:off x="2104005" y="2365594"/>
            <a:ext cx="2840314" cy="155246"/>
          </a:xfrm>
          <a:prstGeom prst="rightArrow">
            <a:avLst>
              <a:gd name="adj1" fmla="val 5379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ight Arrow 17"/>
          <p:cNvSpPr/>
          <p:nvPr/>
        </p:nvSpPr>
        <p:spPr>
          <a:xfrm rot="19194827">
            <a:off x="2213168" y="3856382"/>
            <a:ext cx="3545780" cy="1817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364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904"/>
    </mc:Choice>
    <mc:Fallback xmlns="">
      <p:transition spd="slow" advTm="40904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zahra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college of medicine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830431"/>
            <a:ext cx="9144000" cy="997528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-32219"/>
            <a:ext cx="798645" cy="71329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4034" y="5828128"/>
            <a:ext cx="1639966" cy="9998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8206" y="1174955"/>
            <a:ext cx="829842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Stages of shock:</a:t>
            </a:r>
          </a:p>
          <a:p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Deterioration of circulation in shock is a progressive and continuous phenomenon and compensatory mechanism become less effective.</a:t>
            </a:r>
          </a:p>
          <a:p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 progressive (initial, compensated , reversible) shock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Progressive decompensated shock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Irreversible shock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8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904"/>
    </mc:Choice>
    <mc:Fallback xmlns="">
      <p:transition spd="slow" advTm="40904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704275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Ministry of higher Education                                     and Scientific Research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0"/>
            <a:ext cx="3886200" cy="648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Berlin Sans FB Demi" panose="020E0802020502020306" pitchFamily="34" charset="0"/>
              </a:rPr>
              <a:t>University of 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Basrah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               Al-</a:t>
            </a:r>
            <a:r>
              <a:rPr lang="en-US" sz="1400" dirty="0" err="1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zahra</a:t>
            </a:r>
            <a:r>
              <a:rPr lang="en-US" sz="1400" dirty="0" smtClean="0">
                <a:solidFill>
                  <a:srgbClr val="002060"/>
                </a:solidFill>
                <a:latin typeface="Berlin Sans FB Demi" panose="020E0802020502020306" pitchFamily="34" charset="0"/>
              </a:rPr>
              <a:t> college of medicine</a:t>
            </a:r>
            <a:endParaRPr lang="en-US" sz="1400" dirty="0">
              <a:solidFill>
                <a:srgbClr val="002060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830431"/>
            <a:ext cx="9144000" cy="997528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-32219"/>
            <a:ext cx="798645" cy="71329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4034" y="5828128"/>
            <a:ext cx="1639966" cy="9998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8" y="1799303"/>
            <a:ext cx="9110663" cy="402882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191808" y="1013321"/>
            <a:ext cx="25641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Stages of shock:</a:t>
            </a:r>
          </a:p>
        </p:txBody>
      </p:sp>
    </p:spTree>
    <p:extLst>
      <p:ext uri="{BB962C8B-B14F-4D97-AF65-F5344CB8AC3E}">
        <p14:creationId xmlns:p14="http://schemas.microsoft.com/office/powerpoint/2010/main" val="1300289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904"/>
    </mc:Choice>
    <mc:Fallback xmlns="">
      <p:transition spd="slow" advTm="40904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7475</TotalTime>
  <Words>711</Words>
  <Application>Microsoft Office PowerPoint</Application>
  <PresentationFormat>On-screen Show (4:3)</PresentationFormat>
  <Paragraphs>173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Berlin Sans FB Demi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rg-adguard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Mohammed Adel</cp:lastModifiedBy>
  <cp:revision>143</cp:revision>
  <dcterms:created xsi:type="dcterms:W3CDTF">2018-09-07T19:06:31Z</dcterms:created>
  <dcterms:modified xsi:type="dcterms:W3CDTF">2021-12-27T13:48:33Z</dcterms:modified>
</cp:coreProperties>
</file>